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6" r:id="rId4"/>
    <p:sldId id="279" r:id="rId5"/>
    <p:sldId id="294" r:id="rId6"/>
    <p:sldId id="285" r:id="rId7"/>
    <p:sldId id="312" r:id="rId8"/>
    <p:sldId id="314" r:id="rId9"/>
    <p:sldId id="280" r:id="rId10"/>
    <p:sldId id="313" r:id="rId11"/>
    <p:sldId id="304" r:id="rId12"/>
    <p:sldId id="305" r:id="rId13"/>
    <p:sldId id="295" r:id="rId14"/>
    <p:sldId id="308" r:id="rId15"/>
    <p:sldId id="303" r:id="rId16"/>
    <p:sldId id="311" r:id="rId17"/>
    <p:sldId id="310" r:id="rId18"/>
    <p:sldId id="307" r:id="rId19"/>
    <p:sldId id="301" r:id="rId20"/>
    <p:sldId id="300" r:id="rId21"/>
    <p:sldId id="299" r:id="rId22"/>
    <p:sldId id="302" r:id="rId23"/>
    <p:sldId id="306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ovanna Melo" initials="GM" lastIdx="10" clrIdx="0">
    <p:extLst>
      <p:ext uri="{19B8F6BF-5375-455C-9EA6-DF929625EA0E}">
        <p15:presenceInfo xmlns:p15="http://schemas.microsoft.com/office/powerpoint/2012/main" userId="96d8cb575939bb1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00A3FA"/>
    <a:srgbClr val="00A1D7"/>
    <a:srgbClr val="EEEEEE"/>
    <a:srgbClr val="2D4977"/>
    <a:srgbClr val="FF35D5"/>
    <a:srgbClr val="BD296C"/>
    <a:srgbClr val="CC00FF"/>
    <a:srgbClr val="781228"/>
    <a:srgbClr val="33C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C983BA-A9B7-4121-BEB6-5C3DA690068D}" v="643" dt="2021-04-07T03:16:53.0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6" autoAdjust="0"/>
    <p:restoredTop sz="94660"/>
  </p:normalViewPr>
  <p:slideViewPr>
    <p:cSldViewPr snapToGrid="0">
      <p:cViewPr varScale="1">
        <p:scale>
          <a:sx n="66" d="100"/>
          <a:sy n="66" d="100"/>
        </p:scale>
        <p:origin x="78" y="2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Efeito da</a:t>
            </a:r>
            <a:r>
              <a:rPr lang="pt-BR" sz="1900" b="1" baseline="0" dirty="0">
                <a:solidFill>
                  <a:schemeClr val="tx1"/>
                </a:solidFill>
              </a:rPr>
              <a:t> temperatura na produtividade, por gênero</a:t>
            </a:r>
          </a:p>
          <a:p>
            <a:pPr algn="ctr">
              <a:defRPr sz="1900" b="1">
                <a:solidFill>
                  <a:schemeClr val="tx1"/>
                </a:solidFill>
              </a:defRPr>
            </a:pPr>
            <a:r>
              <a:rPr lang="pt-BR" sz="1800" b="0" baseline="0" dirty="0">
                <a:solidFill>
                  <a:schemeClr val="tx1"/>
                </a:solidFill>
              </a:rPr>
              <a:t>Notas nas provas(em média)</a:t>
            </a:r>
            <a:endParaRPr lang="pt-BR" sz="1800" b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2354644896353441"/>
          <c:y val="1.08888778662556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Mulher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Planilha1!$B$2:$B$4</c:f>
              <c:numCache>
                <c:formatCode>General</c:formatCode>
                <c:ptCount val="3"/>
                <c:pt idx="0">
                  <c:v>28</c:v>
                </c:pt>
                <c:pt idx="1">
                  <c:v>35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DF-47DC-BD0E-3049611186A5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Homem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Planilha1!$C$2:$C$4</c:f>
              <c:numCache>
                <c:formatCode>General</c:formatCode>
                <c:ptCount val="3"/>
                <c:pt idx="0">
                  <c:v>34</c:v>
                </c:pt>
                <c:pt idx="1">
                  <c:v>32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ADF-47DC-BD0E-3049611186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572582905121567"/>
          <c:y val="0.92484026720558865"/>
          <c:w val="0.30291391454399602"/>
          <c:h val="6.1699401767776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COMPARATIVO 1981 Á 2018</a:t>
            </a:r>
            <a:endParaRPr lang="pt-BR" sz="1900" b="1" baseline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24588273590749879"/>
          <c:y val="2.43492088928909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Renda Per Capita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Planilha1!$B$2:$B$2</c:f>
              <c:numCache>
                <c:formatCode>General</c:formatCode>
                <c:ptCount val="1"/>
                <c:pt idx="0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F1-4793-956E-368CE4BBFFFC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Produtividade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Planilha1!$C$2:$C$2</c:f>
              <c:numCache>
                <c:formatCode>General</c:formatCode>
                <c:ptCount val="1"/>
                <c:pt idx="0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F1-4793-956E-368CE4BBFF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6:34.809" idx="1">
    <p:pos x="10" y="10"/>
    <p:text>JHONATAN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7:15.139" idx="2">
    <p:pos x="10" y="10"/>
    <p:text>JHONATAN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8:23.899" idx="3">
    <p:pos x="10" y="10"/>
    <p:text>JHOW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27:08.736" idx="8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34:04.899" idx="10">
    <p:pos x="10" y="10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30:35.486" idx="9">
    <p:pos x="4672" y="1215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6:01:54.130" idx="6">
    <p:pos x="10" y="10"/>
    <p:text>FERNAND0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6:02:46.919" idx="7">
    <p:pos x="10" y="10"/>
    <p:text>FERNANDO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hdphoto1.wdp>
</file>

<file path=ppt/media/hdphoto2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png>
</file>

<file path=ppt/media/image22.png>
</file>

<file path=ppt/media/image23.png>
</file>

<file path=ppt/media/image24.svg>
</file>

<file path=ppt/media/image25.jfif>
</file>

<file path=ppt/media/image26.jfif>
</file>

<file path=ppt/media/image27.jfif>
</file>

<file path=ppt/media/image28.jfif>
</file>

<file path=ppt/media/image29.jpeg>
</file>

<file path=ppt/media/image3.png>
</file>

<file path=ppt/media/image30.png>
</file>

<file path=ppt/media/image31.svg>
</file>

<file path=ppt/media/image32.jpeg>
</file>

<file path=ppt/media/image33.png>
</file>

<file path=ppt/media/image34.svg>
</file>

<file path=ppt/media/image35.jpeg>
</file>

<file path=ppt/media/image36.png>
</file>

<file path=ppt/media/image37.svg>
</file>

<file path=ppt/media/image38.pn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png>
</file>

<file path=ppt/media/image45.jpeg>
</file>

<file path=ppt/media/image46.jpeg>
</file>

<file path=ppt/media/image47.jpe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svg>
</file>

<file path=ppt/media/image58.png>
</file>

<file path=ppt/media/image59.svg>
</file>

<file path=ppt/media/image6.svg>
</file>

<file path=ppt/media/image60.png>
</file>

<file path=ppt/media/image61.sv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svg>
</file>

<file path=ppt/media/image71.png>
</file>

<file path=ppt/media/image72.png>
</file>

<file path=ppt/media/image73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8F5A3-A903-4FC5-AFCA-8349A6665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450D633-A936-4204-8B51-A5C9CAC99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54C26F-46EF-4CFC-8070-9EFE68A63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B48408-DB2B-4982-9C8C-D48339949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9D5933-002A-4439-9FD9-EB54C8BB7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010483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1EFEC-C2E7-49A4-9CFA-31734F1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D32921F-33AB-401F-8908-78A93E84D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8808BC-2408-4F0E-8D44-7ADA8D608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934818-B4F7-4267-A517-4F8ACFD0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2C9B61-0243-4095-BFCA-749443493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5933939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457AC1-B00D-404E-ADA2-762A1F2609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57EBC90-F443-478C-8250-30E888AAF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1DD4CD-2D3F-462B-AD3C-481970E32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0782E3-ADD1-491B-ADDE-C4D76C288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A99903-8680-426C-A1CC-924A07C9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904230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C900AB-B239-40E2-BC51-B5ECABCE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B790CE-0993-42E6-9BB7-B6189C9B2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974B28-F7D2-44D0-863D-7BDADA465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F10897-F6F0-4983-ABAA-B54643BC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E606A1-AC8B-425F-A985-7E5CF5022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505607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9DDFFA-A2B6-4C91-BB61-951190E42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BFD036-56A4-46E5-AE9D-6BE90E416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18D738-FFC7-4807-A70E-89FF4EC83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C4153B-AF41-455A-9272-B30B7750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43846C-1E84-4D83-8B32-B5FCCBE67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92917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7AACE-47A8-4D67-AADA-95E219A8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92A46B-AB88-4CAF-B46A-1A546B1531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5BC9D83-1A87-42F6-8288-3FC6F08C1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82E3C0A-8559-4193-A54A-A71E6E42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710710-5D50-4205-90F6-24C894E21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FBA533-B57C-4BBE-A49F-C6CAF36C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027342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C9FAB6-425B-432B-AA6C-F24B38F56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7546BB-DDCE-4D58-B31A-0AD924191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755D56F-EF31-4710-948F-E8BE71478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0BB997-9742-48E2-9C68-3F26217E1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11B6FC-F0BB-4EBA-AD9B-C7BB1891B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C5C08B8-9A80-4D6F-9076-1A5C88639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3903653-2FA2-454C-A802-B77791C4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710A30C-BC38-44FC-80C7-C4201697B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80980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D3476-0DC6-44F2-9B51-AD3A361C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6CBB26-B6D3-4C51-B411-4A8D2D8E3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4C6B83B-70E4-42D7-931F-907151D25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ACBE70F-F439-476F-860A-65D787BA1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71683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5C90A32-4190-4820-BE36-CEEE26473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5E7DBED-C062-4D95-9554-C3938871B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E18FC96-008C-4BB7-8C41-DC42565E1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173656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22A3FE-6EE8-4838-A5C3-A8AB71B61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AF8301-26B2-44E4-87BF-91056EFBB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138772-F135-44E3-A6D2-0D220C32F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C4C98D-03FA-4BE1-8EF0-BD3D4BEF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3D4FB1-E319-44AA-B6B4-AAB33CF87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20CC192-F491-406E-BA20-2AC4B56DC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78454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8BE63D-698C-481E-9AE0-8A76C2BA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9D96101-F9A5-485F-B8AA-D2760BA21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E82E9A-01CB-4501-BA7F-C47695737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347A6E-C23C-4819-9978-9D4E0B40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692AF38-0488-44BE-AAD0-55E6BD869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06DA8E-8761-4661-9B54-5A67B602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703281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941ED9C-6E15-41C8-8428-EF8F2D53D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B7795D-4965-479B-BA6A-3B85121DE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FE5B27-90F5-4467-83C5-164047D66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16A12-DC19-439B-B0A3-5E85D80FBA60}" type="datetimeFigureOut">
              <a:rPr lang="pt-BR" smtClean="0"/>
              <a:t>19/04/2021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E5570D-254F-43E1-BB0E-3F88D3E37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5BB580-6C88-431E-8E92-180A1F05E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083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emf"/><Relationship Id="rId21" Type="http://schemas.openxmlformats.org/officeDocument/2006/relationships/comments" Target="../comments/comment1.xml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jpe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comments" Target="../comments/comment6.xml"/><Relationship Id="rId3" Type="http://schemas.openxmlformats.org/officeDocument/2006/relationships/image" Target="../media/image39.png"/><Relationship Id="rId7" Type="http://schemas.openxmlformats.org/officeDocument/2006/relationships/image" Target="../media/image16.png"/><Relationship Id="rId12" Type="http://schemas.openxmlformats.org/officeDocument/2006/relationships/image" Target="../media/image4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11" Type="http://schemas.openxmlformats.org/officeDocument/2006/relationships/image" Target="../media/image48.png"/><Relationship Id="rId5" Type="http://schemas.openxmlformats.org/officeDocument/2006/relationships/image" Target="../media/image41.png"/><Relationship Id="rId10" Type="http://schemas.openxmlformats.org/officeDocument/2006/relationships/image" Target="../media/image21.png"/><Relationship Id="rId4" Type="http://schemas.openxmlformats.org/officeDocument/2006/relationships/image" Target="../media/image40.svg"/><Relationship Id="rId9" Type="http://schemas.openxmlformats.org/officeDocument/2006/relationships/image" Target="../media/image4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5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9.svg"/><Relationship Id="rId4" Type="http://schemas.openxmlformats.org/officeDocument/2006/relationships/image" Target="../media/image5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1.svg"/><Relationship Id="rId4" Type="http://schemas.openxmlformats.org/officeDocument/2006/relationships/image" Target="../media/image6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.xml"/><Relationship Id="rId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8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71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12" Type="http://schemas.openxmlformats.org/officeDocument/2006/relationships/image" Target="../media/image70.sv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69.png"/><Relationship Id="rId5" Type="http://schemas.openxmlformats.org/officeDocument/2006/relationships/image" Target="../media/image16.png"/><Relationship Id="rId10" Type="http://schemas.openxmlformats.org/officeDocument/2006/relationships/image" Target="../media/image24.svg"/><Relationship Id="rId4" Type="http://schemas.openxmlformats.org/officeDocument/2006/relationships/image" Target="../media/image4.svg"/><Relationship Id="rId9" Type="http://schemas.openxmlformats.org/officeDocument/2006/relationships/image" Target="../media/image23.png"/><Relationship Id="rId1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3.svg"/><Relationship Id="rId4" Type="http://schemas.openxmlformats.org/officeDocument/2006/relationships/image" Target="../media/image7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fif"/><Relationship Id="rId3" Type="http://schemas.openxmlformats.org/officeDocument/2006/relationships/image" Target="../media/image23.png"/><Relationship Id="rId7" Type="http://schemas.openxmlformats.org/officeDocument/2006/relationships/image" Target="../media/image27.jf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fif"/><Relationship Id="rId5" Type="http://schemas.openxmlformats.org/officeDocument/2006/relationships/image" Target="../media/image25.jfif"/><Relationship Id="rId10" Type="http://schemas.openxmlformats.org/officeDocument/2006/relationships/comments" Target="../comments/comment3.xml"/><Relationship Id="rId4" Type="http://schemas.openxmlformats.org/officeDocument/2006/relationships/image" Target="../media/image24.svg"/><Relationship Id="rId9" Type="http://schemas.openxmlformats.org/officeDocument/2006/relationships/image" Target="../media/image2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comments" Target="../comments/comment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chart" Target="../charts/chart1.xml"/><Relationship Id="rId4" Type="http://schemas.openxmlformats.org/officeDocument/2006/relationships/image" Target="../media/image3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39.png"/><Relationship Id="rId7" Type="http://schemas.openxmlformats.org/officeDocument/2006/relationships/image" Target="../media/image1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11" Type="http://schemas.openxmlformats.org/officeDocument/2006/relationships/comments" Target="../comments/comment5.xml"/><Relationship Id="rId5" Type="http://schemas.openxmlformats.org/officeDocument/2006/relationships/image" Target="../media/image41.png"/><Relationship Id="rId10" Type="http://schemas.openxmlformats.org/officeDocument/2006/relationships/image" Target="../media/image21.png"/><Relationship Id="rId4" Type="http://schemas.openxmlformats.org/officeDocument/2006/relationships/image" Target="../media/image40.svg"/><Relationship Id="rId9" Type="http://schemas.openxmlformats.org/officeDocument/2006/relationships/image" Target="../media/image4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39.png"/><Relationship Id="rId7" Type="http://schemas.openxmlformats.org/officeDocument/2006/relationships/image" Target="../media/image1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11" Type="http://schemas.openxmlformats.org/officeDocument/2006/relationships/chart" Target="../charts/chart2.xml"/><Relationship Id="rId5" Type="http://schemas.openxmlformats.org/officeDocument/2006/relationships/image" Target="../media/image41.png"/><Relationship Id="rId10" Type="http://schemas.openxmlformats.org/officeDocument/2006/relationships/image" Target="../media/image21.png"/><Relationship Id="rId4" Type="http://schemas.openxmlformats.org/officeDocument/2006/relationships/image" Target="../media/image40.svg"/><Relationship Id="rId9" Type="http://schemas.openxmlformats.org/officeDocument/2006/relationships/image" Target="../media/image4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13" Type="http://schemas.openxmlformats.org/officeDocument/2006/relationships/image" Target="../media/image43.png"/><Relationship Id="rId3" Type="http://schemas.microsoft.com/office/2007/relationships/hdphoto" Target="../media/hdphoto2.wdp"/><Relationship Id="rId7" Type="http://schemas.openxmlformats.org/officeDocument/2006/relationships/image" Target="../media/image39.png"/><Relationship Id="rId12" Type="http://schemas.openxmlformats.org/officeDocument/2006/relationships/image" Target="../media/image17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jpeg"/><Relationship Id="rId11" Type="http://schemas.openxmlformats.org/officeDocument/2006/relationships/image" Target="../media/image16.png"/><Relationship Id="rId5" Type="http://schemas.openxmlformats.org/officeDocument/2006/relationships/image" Target="../media/image46.jpeg"/><Relationship Id="rId10" Type="http://schemas.openxmlformats.org/officeDocument/2006/relationships/image" Target="../media/image42.svg"/><Relationship Id="rId4" Type="http://schemas.openxmlformats.org/officeDocument/2006/relationships/image" Target="../media/image45.jpeg"/><Relationship Id="rId9" Type="http://schemas.openxmlformats.org/officeDocument/2006/relationships/image" Target="../media/image41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ipse 8">
            <a:extLst>
              <a:ext uri="{FF2B5EF4-FFF2-40B4-BE49-F238E27FC236}">
                <a16:creationId xmlns:a16="http://schemas.microsoft.com/office/drawing/2014/main" id="{56B653B0-C6D6-47EA-8F8E-CE0A4504FB71}"/>
              </a:ext>
            </a:extLst>
          </p:cNvPr>
          <p:cNvSpPr/>
          <p:nvPr/>
        </p:nvSpPr>
        <p:spPr>
          <a:xfrm>
            <a:off x="10106917" y="3084433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60882C2-9B88-48D4-98B8-66C5CAA0CA1F}"/>
              </a:ext>
            </a:extLst>
          </p:cNvPr>
          <p:cNvSpPr/>
          <p:nvPr/>
        </p:nvSpPr>
        <p:spPr>
          <a:xfrm>
            <a:off x="10163188" y="3121655"/>
            <a:ext cx="328406" cy="33176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B3D7B66-6E3F-4050-B69A-8A20E2162A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5" name="Imagem 184">
            <a:extLst>
              <a:ext uri="{FF2B5EF4-FFF2-40B4-BE49-F238E27FC236}">
                <a16:creationId xmlns:a16="http://schemas.microsoft.com/office/drawing/2014/main" id="{A903F1D8-8E79-4FE3-B7EF-010717461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333" y="569261"/>
            <a:ext cx="2367523" cy="2209688"/>
          </a:xfrm>
          <a:prstGeom prst="rect">
            <a:avLst/>
          </a:prstGeom>
        </p:spPr>
      </p:pic>
      <p:pic>
        <p:nvPicPr>
          <p:cNvPr id="189" name="Gráfico 188" descr="Setas de Divisão estrutura de tópicos">
            <a:extLst>
              <a:ext uri="{FF2B5EF4-FFF2-40B4-BE49-F238E27FC236}">
                <a16:creationId xmlns:a16="http://schemas.microsoft.com/office/drawing/2014/main" id="{76C64012-5BD3-4763-9440-1E6618ABF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40875" y="5751063"/>
            <a:ext cx="914400" cy="914400"/>
          </a:xfrm>
          <a:prstGeom prst="rect">
            <a:avLst/>
          </a:prstGeom>
        </p:spPr>
      </p:pic>
      <p:pic>
        <p:nvPicPr>
          <p:cNvPr id="191" name="Gráfico 190" descr="Aquário com preenchimento sólido">
            <a:extLst>
              <a:ext uri="{FF2B5EF4-FFF2-40B4-BE49-F238E27FC236}">
                <a16:creationId xmlns:a16="http://schemas.microsoft.com/office/drawing/2014/main" id="{9AD3B094-68D9-45E1-A063-50FBDACE51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9863" y="5095580"/>
            <a:ext cx="1496815" cy="1496815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7960103" y="193356"/>
            <a:ext cx="1187025" cy="1085056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, nome da empresa&#10;&#10;Descrição gerada automaticamente">
            <a:extLst>
              <a:ext uri="{FF2B5EF4-FFF2-40B4-BE49-F238E27FC236}">
                <a16:creationId xmlns:a16="http://schemas.microsoft.com/office/drawing/2014/main" id="{6B3E0CBC-41FD-4FDB-BDD8-671865D25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911" y="881997"/>
            <a:ext cx="6606961" cy="4788667"/>
          </a:xfrm>
          <a:prstGeom prst="rect">
            <a:avLst/>
          </a:prstGeom>
        </p:spPr>
      </p:pic>
      <p:pic>
        <p:nvPicPr>
          <p:cNvPr id="3" name="Gráfico 2" descr="Computador com preenchimento sólido">
            <a:extLst>
              <a:ext uri="{FF2B5EF4-FFF2-40B4-BE49-F238E27FC236}">
                <a16:creationId xmlns:a16="http://schemas.microsoft.com/office/drawing/2014/main" id="{8F108D0D-57C3-4A30-B9BF-7093D6E343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04683" y="920512"/>
            <a:ext cx="914400" cy="914400"/>
          </a:xfrm>
          <a:prstGeom prst="rect">
            <a:avLst/>
          </a:prstGeom>
        </p:spPr>
      </p:pic>
      <p:pic>
        <p:nvPicPr>
          <p:cNvPr id="5" name="Gráfico 4" descr="Ligar estrutura de tópicos">
            <a:extLst>
              <a:ext uri="{FF2B5EF4-FFF2-40B4-BE49-F238E27FC236}">
                <a16:creationId xmlns:a16="http://schemas.microsoft.com/office/drawing/2014/main" id="{AB6BE2C0-1E2C-49DC-BF97-2BDDB24FA1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2663" y="2971800"/>
            <a:ext cx="914400" cy="914400"/>
          </a:xfrm>
          <a:prstGeom prst="rect">
            <a:avLst/>
          </a:prstGeom>
        </p:spPr>
      </p:pic>
      <p:pic>
        <p:nvPicPr>
          <p:cNvPr id="7" name="Gráfico 6" descr="Robô com preenchimento sólido">
            <a:extLst>
              <a:ext uri="{FF2B5EF4-FFF2-40B4-BE49-F238E27FC236}">
                <a16:creationId xmlns:a16="http://schemas.microsoft.com/office/drawing/2014/main" id="{24168C48-874D-483F-9D75-D051CADF31B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658533" y="4582838"/>
            <a:ext cx="914400" cy="914400"/>
          </a:xfrm>
          <a:prstGeom prst="rect">
            <a:avLst/>
          </a:prstGeom>
        </p:spPr>
      </p:pic>
      <p:pic>
        <p:nvPicPr>
          <p:cNvPr id="12" name="Gráfico 11" descr="Mão de robô com preenchimento sólido">
            <a:extLst>
              <a:ext uri="{FF2B5EF4-FFF2-40B4-BE49-F238E27FC236}">
                <a16:creationId xmlns:a16="http://schemas.microsoft.com/office/drawing/2014/main" id="{DA8DF382-A866-40C7-97C0-D68CCF9D23C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438170" y="5718260"/>
            <a:ext cx="914400" cy="914400"/>
          </a:xfrm>
          <a:prstGeom prst="rect">
            <a:avLst/>
          </a:prstGeom>
        </p:spPr>
      </p:pic>
      <p:pic>
        <p:nvPicPr>
          <p:cNvPr id="14" name="Gráfico 13" descr="Internet das Coisas estrutura de tópicos">
            <a:extLst>
              <a:ext uri="{FF2B5EF4-FFF2-40B4-BE49-F238E27FC236}">
                <a16:creationId xmlns:a16="http://schemas.microsoft.com/office/drawing/2014/main" id="{067812F1-76A0-40BE-A049-D47C7EBAFE5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23871" y="677709"/>
            <a:ext cx="914400" cy="914400"/>
          </a:xfrm>
          <a:prstGeom prst="rect">
            <a:avLst/>
          </a:prstGeom>
        </p:spPr>
      </p:pic>
      <p:pic>
        <p:nvPicPr>
          <p:cNvPr id="16" name="Gráfico 15" descr="Programador estrutura de tópicos">
            <a:extLst>
              <a:ext uri="{FF2B5EF4-FFF2-40B4-BE49-F238E27FC236}">
                <a16:creationId xmlns:a16="http://schemas.microsoft.com/office/drawing/2014/main" id="{558DA31E-188A-40B9-97A3-FA4C57F74DC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9365067" y="53867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1274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6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7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9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510" y="302818"/>
            <a:ext cx="5910980" cy="1626275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F680EF8-5675-42EE-80D6-22B8E952F070}"/>
              </a:ext>
            </a:extLst>
          </p:cNvPr>
          <p:cNvSpPr txBox="1"/>
          <p:nvPr/>
        </p:nvSpPr>
        <p:spPr>
          <a:xfrm>
            <a:off x="3478757" y="5167959"/>
            <a:ext cx="4402500" cy="553998"/>
          </a:xfrm>
          <a:prstGeom prst="rect">
            <a:avLst/>
          </a:prstGeom>
          <a:solidFill>
            <a:srgbClr val="00A3F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3000" dirty="0"/>
              <a:t>EMITIR NOTIFICAÇÕES</a:t>
            </a:r>
          </a:p>
        </p:txBody>
      </p:sp>
      <p:pic>
        <p:nvPicPr>
          <p:cNvPr id="4" name="Gráfico 3" descr="Sirene estrutura de tópicos">
            <a:extLst>
              <a:ext uri="{FF2B5EF4-FFF2-40B4-BE49-F238E27FC236}">
                <a16:creationId xmlns:a16="http://schemas.microsoft.com/office/drawing/2014/main" id="{8C16766E-FB5D-4447-B188-4D60415039D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153212" y="1929093"/>
            <a:ext cx="3264144" cy="326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9606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4F407DD1-C971-49D6-9FB8-EFEEF6949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7623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3C0F62F2-C941-4D55-8091-7D031D50B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0571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98E04220-22FE-4D2E-A19B-E9E307E75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6" y="378001"/>
            <a:ext cx="1220851" cy="884862"/>
          </a:xfrm>
          <a:prstGeom prst="rect">
            <a:avLst/>
          </a:prstGeom>
        </p:spPr>
      </p:pic>
      <p:pic>
        <p:nvPicPr>
          <p:cNvPr id="5" name="Imagem 4" descr="Uma imagem contendo Ícone&#10;&#10;Descrição gerada automaticamente">
            <a:extLst>
              <a:ext uri="{FF2B5EF4-FFF2-40B4-BE49-F238E27FC236}">
                <a16:creationId xmlns:a16="http://schemas.microsoft.com/office/drawing/2014/main" id="{B7B93DBD-54EA-48DE-BBF1-D120512F4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429" y="2182582"/>
            <a:ext cx="6669141" cy="249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28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902CE1A-AC70-4B88-A427-748565405422}"/>
              </a:ext>
            </a:extLst>
          </p:cNvPr>
          <p:cNvSpPr txBox="1"/>
          <p:nvPr/>
        </p:nvSpPr>
        <p:spPr>
          <a:xfrm>
            <a:off x="3863941" y="40677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PLANILHA DE RISCOS</a:t>
            </a:r>
          </a:p>
        </p:txBody>
      </p:sp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93F16AEB-6B43-4F0A-9292-8E79FF2F5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BE7BE94-9194-47FB-81E3-981FE0E1F3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4"/>
          <a:stretch/>
        </p:blipFill>
        <p:spPr>
          <a:xfrm>
            <a:off x="328354" y="1330235"/>
            <a:ext cx="8580515" cy="314989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6494C33-42B5-41CF-8989-F9133462B5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6914" y="4603551"/>
            <a:ext cx="4032458" cy="214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31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SITE INSTITUCIONAL</a:t>
            </a:r>
          </a:p>
        </p:txBody>
      </p:sp>
      <p:pic>
        <p:nvPicPr>
          <p:cNvPr id="11" name="Gráfico 10" descr="Internet estrutura de tópicos">
            <a:extLst>
              <a:ext uri="{FF2B5EF4-FFF2-40B4-BE49-F238E27FC236}">
                <a16:creationId xmlns:a16="http://schemas.microsoft.com/office/drawing/2014/main" id="{D5480EB0-9F78-4632-9210-86C2DFCFE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13800" y="1183128"/>
            <a:ext cx="3764399" cy="3764399"/>
          </a:xfrm>
          <a:prstGeom prst="rect">
            <a:avLst/>
          </a:prstGeom>
        </p:spPr>
      </p:pic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E2257A98-B153-40D3-968C-E0365B021D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73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LOGIN E CADASTRO</a:t>
            </a:r>
          </a:p>
        </p:txBody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E2257A98-B153-40D3-968C-E0365B021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6" name="Gráfico 5" descr="Crachá de funcionário estrutura de tópicos">
            <a:extLst>
              <a:ext uri="{FF2B5EF4-FFF2-40B4-BE49-F238E27FC236}">
                <a16:creationId xmlns:a16="http://schemas.microsoft.com/office/drawing/2014/main" id="{95E3BB5F-7EEA-4728-8A93-6A0EED34A9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39489" y="1328793"/>
            <a:ext cx="32385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86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DASHBOARD</a:t>
            </a:r>
          </a:p>
        </p:txBody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0780AE0F-A17A-40E7-9288-68CD54129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3" name="Gráfico 2" descr="Gráfico de barras estrutura de tópicos">
            <a:extLst>
              <a:ext uri="{FF2B5EF4-FFF2-40B4-BE49-F238E27FC236}">
                <a16:creationId xmlns:a16="http://schemas.microsoft.com/office/drawing/2014/main" id="{48ABD16E-EA7A-4903-8F1A-7ED56FDF04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179" y="1077805"/>
            <a:ext cx="3627120" cy="362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1242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6EA90D9-364F-418C-9C7A-CC956C357A8D}"/>
              </a:ext>
            </a:extLst>
          </p:cNvPr>
          <p:cNvSpPr/>
          <p:nvPr/>
        </p:nvSpPr>
        <p:spPr>
          <a:xfrm>
            <a:off x="4632960" y="0"/>
            <a:ext cx="2926080" cy="153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A9E1513-7770-4BCE-A43D-4EDAC7488354}"/>
              </a:ext>
            </a:extLst>
          </p:cNvPr>
          <p:cNvSpPr txBox="1"/>
          <p:nvPr/>
        </p:nvSpPr>
        <p:spPr>
          <a:xfrm>
            <a:off x="3863941" y="508010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ANALYTICS</a:t>
            </a:r>
          </a:p>
        </p:txBody>
      </p:sp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BE7F7340-201A-4422-A251-8E1699CC5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63" y="146368"/>
            <a:ext cx="1220851" cy="88486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9CB089D4-D431-4069-B9D2-5617544B6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732" y="1578427"/>
            <a:ext cx="7272534" cy="95208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08FD9FAC-C2AC-4D5F-BCD8-ED8E632731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9732" y="2939170"/>
            <a:ext cx="7272534" cy="97966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8D2EC3DE-93D7-4DBE-AF9C-2BF0F3DE837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/>
          <a:stretch/>
        </p:blipFill>
        <p:spPr>
          <a:xfrm>
            <a:off x="2459732" y="4310681"/>
            <a:ext cx="7272534" cy="96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681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1BC37FF3-D63B-491F-9899-6317A61F4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245" y="1599221"/>
            <a:ext cx="5515509" cy="3354757"/>
          </a:xfrm>
          <a:prstGeom prst="rect">
            <a:avLst/>
          </a:prstGeom>
        </p:spPr>
      </p:pic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B6F6F65-4285-410E-A83D-A6FFD0485B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81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6" descr="Por que contratar uma empresa de móveis ao montar o escritório? | RS Design">
            <a:extLst>
              <a:ext uri="{FF2B5EF4-FFF2-40B4-BE49-F238E27FC236}">
                <a16:creationId xmlns:a16="http://schemas.microsoft.com/office/drawing/2014/main" id="{0586BB26-70F3-4636-A3EA-96C15DEFFC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55" r="22767" b="2"/>
          <a:stretch/>
        </p:blipFill>
        <p:spPr bwMode="auto">
          <a:xfrm>
            <a:off x="20" y="3579"/>
            <a:ext cx="12188932" cy="685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1CD866-52B5-4280-A92B-56BDFD1E9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9648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9">
            <a:extLst>
              <a:ext uri="{FF2B5EF4-FFF2-40B4-BE49-F238E27FC236}">
                <a16:creationId xmlns:a16="http://schemas.microsoft.com/office/drawing/2014/main" id="{96EEF187-8434-4B76-BE40-006EEBB26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225DC9B-97F0-4F7F-8163-801FD01F5D24}"/>
              </a:ext>
            </a:extLst>
          </p:cNvPr>
          <p:cNvSpPr txBox="1"/>
          <p:nvPr/>
        </p:nvSpPr>
        <p:spPr>
          <a:xfrm>
            <a:off x="1282620" y="1748771"/>
            <a:ext cx="3498979" cy="3360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tx1"/>
                </a:solidFill>
                <a:ea typeface="+mj-ea"/>
              </a:rPr>
              <a:t>EMPRESA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B369B51-E5AB-4C36-A66C-E40C288FB398}"/>
              </a:ext>
            </a:extLst>
          </p:cNvPr>
          <p:cNvSpPr txBox="1"/>
          <p:nvPr/>
        </p:nvSpPr>
        <p:spPr>
          <a:xfrm>
            <a:off x="5465352" y="3921351"/>
            <a:ext cx="6513560" cy="2375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pt-BR"/>
            </a:defPPr>
            <a:lvl1pPr>
              <a:defRPr sz="2400"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SOLUÇÕES TECNOLÓGICAS;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NO DESENVOLVIMENTO DO TRABALHADOR;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NA PRODUTIVIDADE.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</p:txBody>
      </p:sp>
      <p:pic>
        <p:nvPicPr>
          <p:cNvPr id="24" name="Imagem 23" descr="Logotipo&#10;&#10;Descrição gerada automaticamente">
            <a:extLst>
              <a:ext uri="{FF2B5EF4-FFF2-40B4-BE49-F238E27FC236}">
                <a16:creationId xmlns:a16="http://schemas.microsoft.com/office/drawing/2014/main" id="{A2DC47C5-555D-4D6A-AAE6-EC7348F88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199" y="194291"/>
            <a:ext cx="5277713" cy="382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280B608-E04C-4B1E-9CDC-7C83C11E48F2}"/>
              </a:ext>
            </a:extLst>
          </p:cNvPr>
          <p:cNvSpPr/>
          <p:nvPr/>
        </p:nvSpPr>
        <p:spPr>
          <a:xfrm>
            <a:off x="4632960" y="0"/>
            <a:ext cx="2926080" cy="153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9280291-8AA0-4C83-9548-EAF1233E4F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79"/>
          <a:stretch/>
        </p:blipFill>
        <p:spPr>
          <a:xfrm>
            <a:off x="654368" y="1316831"/>
            <a:ext cx="11385232" cy="4224337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B74A8B5A-6B3D-4AE9-8678-12726D8389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41193"/>
            <a:ext cx="1220851" cy="88486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A05EB58-2E43-477E-80CF-787D0C7ED922}"/>
              </a:ext>
            </a:extLst>
          </p:cNvPr>
          <p:cNvSpPr txBox="1"/>
          <p:nvPr/>
        </p:nvSpPr>
        <p:spPr>
          <a:xfrm>
            <a:off x="3863941" y="422014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USUÁRIO FERBGAM</a:t>
            </a:r>
          </a:p>
        </p:txBody>
      </p:sp>
    </p:spTree>
    <p:extLst>
      <p:ext uri="{BB962C8B-B14F-4D97-AF65-F5344CB8AC3E}">
        <p14:creationId xmlns:p14="http://schemas.microsoft.com/office/powerpoint/2010/main" val="1749609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16D83A6-0204-4AB4-BAB7-DC10B8B51628}"/>
              </a:ext>
            </a:extLst>
          </p:cNvPr>
          <p:cNvSpPr/>
          <p:nvPr/>
        </p:nvSpPr>
        <p:spPr>
          <a:xfrm>
            <a:off x="4709160" y="-20418"/>
            <a:ext cx="2880360" cy="16815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10456067" y="191636"/>
            <a:ext cx="1187025" cy="1085056"/>
          </a:xfrm>
          <a:prstGeom prst="ellipse">
            <a:avLst/>
          </a:prstGeom>
          <a:solidFill>
            <a:srgbClr val="CC0099"/>
          </a:solidFill>
          <a:ln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4" name="Imagem 33" descr="Logotipo&#10;&#10;Descrição gerada automaticamente">
            <a:extLst>
              <a:ext uri="{FF2B5EF4-FFF2-40B4-BE49-F238E27FC236}">
                <a16:creationId xmlns:a16="http://schemas.microsoft.com/office/drawing/2014/main" id="{A8D6308E-1F15-4C1A-A680-CFB57A8D9B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1" y="176067"/>
            <a:ext cx="1220851" cy="884862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DB7484D8-423A-41D3-BBA0-4DA2B892132D}"/>
              </a:ext>
            </a:extLst>
          </p:cNvPr>
          <p:cNvSpPr txBox="1"/>
          <p:nvPr/>
        </p:nvSpPr>
        <p:spPr>
          <a:xfrm>
            <a:off x="3863941" y="176067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MER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A40618B-35D5-4BF1-99C3-BFE0B7E9C1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29" r="5056" b="3475"/>
          <a:stretch/>
        </p:blipFill>
        <p:spPr>
          <a:xfrm>
            <a:off x="2299064" y="862319"/>
            <a:ext cx="7210696" cy="581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19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pic>
        <p:nvPicPr>
          <p:cNvPr id="14" name="Gráfico 13" descr="Setas de Divisão estrutura de tópicos">
            <a:extLst>
              <a:ext uri="{FF2B5EF4-FFF2-40B4-BE49-F238E27FC236}">
                <a16:creationId xmlns:a16="http://schemas.microsoft.com/office/drawing/2014/main" id="{7D17CD88-A4A4-44E0-9067-B15A686B3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4372" y="3515233"/>
            <a:ext cx="914400" cy="914400"/>
          </a:xfrm>
          <a:prstGeom prst="rect">
            <a:avLst/>
          </a:prstGeom>
        </p:spPr>
      </p:pic>
      <p:pic>
        <p:nvPicPr>
          <p:cNvPr id="15" name="Gráfico 14" descr="Internet das Coisas estrutura de tópicos">
            <a:extLst>
              <a:ext uri="{FF2B5EF4-FFF2-40B4-BE49-F238E27FC236}">
                <a16:creationId xmlns:a16="http://schemas.microsoft.com/office/drawing/2014/main" id="{60A002B7-8F68-4581-9124-F004549E40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02175" y="5723870"/>
            <a:ext cx="914400" cy="914400"/>
          </a:xfrm>
          <a:prstGeom prst="rect">
            <a:avLst/>
          </a:prstGeom>
        </p:spPr>
      </p:pic>
      <p:pic>
        <p:nvPicPr>
          <p:cNvPr id="16" name="Gráfico 15" descr="Ligar estrutura de tópicos">
            <a:extLst>
              <a:ext uri="{FF2B5EF4-FFF2-40B4-BE49-F238E27FC236}">
                <a16:creationId xmlns:a16="http://schemas.microsoft.com/office/drawing/2014/main" id="{943FF865-5216-4F59-9BFB-30198A34FC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18662" y="1650119"/>
            <a:ext cx="914400" cy="914400"/>
          </a:xfrm>
          <a:prstGeom prst="rect">
            <a:avLst/>
          </a:prstGeom>
        </p:spPr>
      </p:pic>
      <p:pic>
        <p:nvPicPr>
          <p:cNvPr id="17" name="Gráfico 16" descr="Programador estrutura de tópicos">
            <a:extLst>
              <a:ext uri="{FF2B5EF4-FFF2-40B4-BE49-F238E27FC236}">
                <a16:creationId xmlns:a16="http://schemas.microsoft.com/office/drawing/2014/main" id="{8F428DC9-9E46-4C2C-BD0E-3173087D77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195207" y="5648178"/>
            <a:ext cx="914400" cy="914400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04F93069-BB0C-4D1B-9EBB-DE2C1B08923A}"/>
              </a:ext>
            </a:extLst>
          </p:cNvPr>
          <p:cNvSpPr/>
          <p:nvPr/>
        </p:nvSpPr>
        <p:spPr>
          <a:xfrm>
            <a:off x="6836403" y="417850"/>
            <a:ext cx="1795203" cy="160586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9612F801-E2D7-4C8C-B4F5-5C543710D5F0}"/>
              </a:ext>
            </a:extLst>
          </p:cNvPr>
          <p:cNvSpPr/>
          <p:nvPr/>
        </p:nvSpPr>
        <p:spPr>
          <a:xfrm>
            <a:off x="6744753" y="430865"/>
            <a:ext cx="1795203" cy="1605863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" name="Gráfico 19" descr="Lista de Verificação estrutura de tópicos">
            <a:extLst>
              <a:ext uri="{FF2B5EF4-FFF2-40B4-BE49-F238E27FC236}">
                <a16:creationId xmlns:a16="http://schemas.microsoft.com/office/drawing/2014/main" id="{E0509376-E6AD-4549-BC0F-6154B3AE22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500009" y="3124200"/>
            <a:ext cx="914400" cy="914400"/>
          </a:xfrm>
          <a:prstGeom prst="rect">
            <a:avLst/>
          </a:prstGeom>
        </p:spPr>
      </p:pic>
      <p:pic>
        <p:nvPicPr>
          <p:cNvPr id="2050" name="Picture 2" descr="GitHub logo and symbol, meaning, history, PNG">
            <a:extLst>
              <a:ext uri="{FF2B5EF4-FFF2-40B4-BE49-F238E27FC236}">
                <a16:creationId xmlns:a16="http://schemas.microsoft.com/office/drawing/2014/main" id="{EA7E71BB-67F8-4BA0-A7B9-4AB84B388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595" y="1023683"/>
            <a:ext cx="4470809" cy="403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08" y="20773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449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B9FBD935-DA28-417D-A4BC-3632BD1B9068}"/>
              </a:ext>
            </a:extLst>
          </p:cNvPr>
          <p:cNvSpPr/>
          <p:nvPr/>
        </p:nvSpPr>
        <p:spPr>
          <a:xfrm>
            <a:off x="10824815" y="3769327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A3667D9-3ADC-411A-AB46-6066985424E1}"/>
              </a:ext>
            </a:extLst>
          </p:cNvPr>
          <p:cNvSpPr/>
          <p:nvPr/>
        </p:nvSpPr>
        <p:spPr>
          <a:xfrm>
            <a:off x="10881086" y="3806549"/>
            <a:ext cx="328406" cy="331768"/>
          </a:xfrm>
          <a:prstGeom prst="ellipse">
            <a:avLst/>
          </a:prstGeom>
          <a:solidFill>
            <a:srgbClr val="CC0099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C7A82039-7B0B-491F-933F-AE2476EFB083}"/>
              </a:ext>
            </a:extLst>
          </p:cNvPr>
          <p:cNvGrpSpPr/>
          <p:nvPr/>
        </p:nvGrpSpPr>
        <p:grpSpPr>
          <a:xfrm rot="1513634">
            <a:off x="9123278" y="814610"/>
            <a:ext cx="2367523" cy="1671018"/>
            <a:chOff x="6744753" y="430865"/>
            <a:chExt cx="2409367" cy="1676454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04F93069-BB0C-4D1B-9EBB-DE2C1B08923A}"/>
                </a:ext>
              </a:extLst>
            </p:cNvPr>
            <p:cNvSpPr/>
            <p:nvPr/>
          </p:nvSpPr>
          <p:spPr>
            <a:xfrm rot="431639">
              <a:off x="7358917" y="501456"/>
              <a:ext cx="1795203" cy="160586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9612F801-E2D7-4C8C-B4F5-5C543710D5F0}"/>
                </a:ext>
              </a:extLst>
            </p:cNvPr>
            <p:cNvSpPr/>
            <p:nvPr/>
          </p:nvSpPr>
          <p:spPr>
            <a:xfrm>
              <a:off x="6744753" y="430865"/>
              <a:ext cx="1795203" cy="1605863"/>
            </a:xfrm>
            <a:prstGeom prst="ellipse">
              <a:avLst/>
            </a:prstGeom>
            <a:noFill/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  <p:pic>
        <p:nvPicPr>
          <p:cNvPr id="4" name="Gráfico 3" descr="Cuidado estrutura de tópicos">
            <a:extLst>
              <a:ext uri="{FF2B5EF4-FFF2-40B4-BE49-F238E27FC236}">
                <a16:creationId xmlns:a16="http://schemas.microsoft.com/office/drawing/2014/main" id="{BD49FFAE-E84F-4122-A5C0-CD651853F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8796" y="1534212"/>
            <a:ext cx="2849608" cy="2849608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AD9274AF-9EDD-4E62-A32E-F4EBA21050B1}"/>
              </a:ext>
            </a:extLst>
          </p:cNvPr>
          <p:cNvSpPr txBox="1"/>
          <p:nvPr/>
        </p:nvSpPr>
        <p:spPr>
          <a:xfrm>
            <a:off x="3083485" y="4277199"/>
            <a:ext cx="5720229" cy="1015663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56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4000" dirty="0">
                <a:solidFill>
                  <a:srgbClr val="CC0099"/>
                </a:solidFill>
              </a:rPr>
              <a:t>OBRIGADO A TODOS</a:t>
            </a:r>
            <a:r>
              <a:rPr lang="pt-BR" sz="6000" dirty="0">
                <a:solidFill>
                  <a:srgbClr val="CC009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537640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F1089AB-D70A-41C3-8F58-B8647374CC44}"/>
              </a:ext>
            </a:extLst>
          </p:cNvPr>
          <p:cNvSpPr txBox="1"/>
          <p:nvPr/>
        </p:nvSpPr>
        <p:spPr>
          <a:xfrm>
            <a:off x="4629951" y="382193"/>
            <a:ext cx="3627937" cy="70788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CC009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INTEGRANTES</a:t>
            </a:r>
          </a:p>
        </p:txBody>
      </p:sp>
      <p:pic>
        <p:nvPicPr>
          <p:cNvPr id="41" name="Gráfico 40" descr="Programador estrutura de tópicos">
            <a:extLst>
              <a:ext uri="{FF2B5EF4-FFF2-40B4-BE49-F238E27FC236}">
                <a16:creationId xmlns:a16="http://schemas.microsoft.com/office/drawing/2014/main" id="{C86CEBD5-AEBE-4352-9F9E-83A2335FF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2521" y="40748"/>
            <a:ext cx="957430" cy="957430"/>
          </a:xfrm>
          <a:prstGeom prst="rect">
            <a:avLst/>
          </a:prstGeom>
        </p:spPr>
      </p:pic>
      <p:sp>
        <p:nvSpPr>
          <p:cNvPr id="45" name="Elipse 44">
            <a:extLst>
              <a:ext uri="{FF2B5EF4-FFF2-40B4-BE49-F238E27FC236}">
                <a16:creationId xmlns:a16="http://schemas.microsoft.com/office/drawing/2014/main" id="{6D2CA667-46E8-4770-A055-5FB8F863DF82}"/>
              </a:ext>
            </a:extLst>
          </p:cNvPr>
          <p:cNvSpPr/>
          <p:nvPr/>
        </p:nvSpPr>
        <p:spPr>
          <a:xfrm>
            <a:off x="4717632" y="1669968"/>
            <a:ext cx="2188541" cy="2188541"/>
          </a:xfrm>
          <a:prstGeom prst="ellipse">
            <a:avLst/>
          </a:prstGeom>
          <a:blipFill>
            <a:blip r:embed="rId5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FA99977F-2B72-44EE-926B-D333719DFBB5}"/>
              </a:ext>
            </a:extLst>
          </p:cNvPr>
          <p:cNvSpPr/>
          <p:nvPr/>
        </p:nvSpPr>
        <p:spPr>
          <a:xfrm>
            <a:off x="8060662" y="1561824"/>
            <a:ext cx="2188541" cy="2188541"/>
          </a:xfrm>
          <a:prstGeom prst="ellipse">
            <a:avLst/>
          </a:prstGeom>
          <a:blipFill>
            <a:blip r:embed="rId6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81FDE2CA-460A-43C2-9C8F-AB7A16FACF96}"/>
              </a:ext>
            </a:extLst>
          </p:cNvPr>
          <p:cNvSpPr/>
          <p:nvPr/>
        </p:nvSpPr>
        <p:spPr>
          <a:xfrm>
            <a:off x="1419776" y="1643827"/>
            <a:ext cx="2188541" cy="2188541"/>
          </a:xfrm>
          <a:prstGeom prst="ellipse">
            <a:avLst/>
          </a:prstGeom>
          <a:blipFill>
            <a:blip r:embed="rId7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F278929D-7470-4ED4-BC66-FE6B81EFB943}"/>
              </a:ext>
            </a:extLst>
          </p:cNvPr>
          <p:cNvSpPr/>
          <p:nvPr/>
        </p:nvSpPr>
        <p:spPr>
          <a:xfrm>
            <a:off x="1419776" y="4281121"/>
            <a:ext cx="2188541" cy="2188541"/>
          </a:xfrm>
          <a:prstGeom prst="ellipse">
            <a:avLst/>
          </a:prstGeom>
          <a:blipFill>
            <a:blip r:embed="rId8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11F868D0-0A6D-468C-85FA-0CD5B1145783}"/>
              </a:ext>
            </a:extLst>
          </p:cNvPr>
          <p:cNvSpPr txBox="1"/>
          <p:nvPr/>
        </p:nvSpPr>
        <p:spPr>
          <a:xfrm>
            <a:off x="979480" y="3866542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Abner Lucas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3F18247E-5233-490D-B30A-D87239EE11E5}"/>
              </a:ext>
            </a:extLst>
          </p:cNvPr>
          <p:cNvSpPr txBox="1"/>
          <p:nvPr/>
        </p:nvSpPr>
        <p:spPr>
          <a:xfrm>
            <a:off x="1070416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Gustavo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Manocchio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0F6784D8-0C9F-4AEB-9296-C12EB6FB7A0D}"/>
              </a:ext>
            </a:extLst>
          </p:cNvPr>
          <p:cNvSpPr txBox="1"/>
          <p:nvPr/>
        </p:nvSpPr>
        <p:spPr>
          <a:xfrm>
            <a:off x="4279070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 err="1">
                <a:solidFill>
                  <a:srgbClr val="00A1D7"/>
                </a:solidFill>
                <a:ea typeface="+mj-ea"/>
              </a:rPr>
              <a:t>Jhonatan</a:t>
            </a: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 Harissa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0EC13DA-693F-4D62-8B54-37E11D675E5B}"/>
              </a:ext>
            </a:extLst>
          </p:cNvPr>
          <p:cNvSpPr txBox="1"/>
          <p:nvPr/>
        </p:nvSpPr>
        <p:spPr>
          <a:xfrm>
            <a:off x="4337805" y="3858508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Giovanna Melo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2A3993EF-A7A3-492F-A30D-F841A15F54C2}"/>
              </a:ext>
            </a:extLst>
          </p:cNvPr>
          <p:cNvSpPr/>
          <p:nvPr/>
        </p:nvSpPr>
        <p:spPr>
          <a:xfrm>
            <a:off x="4677842" y="4255546"/>
            <a:ext cx="2188541" cy="2188541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B59A907E-83B5-418C-8768-6BECB49E8AA9}"/>
              </a:ext>
            </a:extLst>
          </p:cNvPr>
          <p:cNvSpPr/>
          <p:nvPr/>
        </p:nvSpPr>
        <p:spPr>
          <a:xfrm>
            <a:off x="7975699" y="4265108"/>
            <a:ext cx="2188541" cy="2188541"/>
          </a:xfrm>
          <a:prstGeom prst="ellipse">
            <a:avLst/>
          </a:prstGeom>
          <a:solidFill>
            <a:srgbClr val="2D4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04474389-7FC6-4894-ADD2-D06BD26FFFA6}"/>
              </a:ext>
            </a:extLst>
          </p:cNvPr>
          <p:cNvSpPr txBox="1"/>
          <p:nvPr/>
        </p:nvSpPr>
        <p:spPr>
          <a:xfrm>
            <a:off x="7720625" y="3807905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Fernando Marques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CE781AFB-1016-4238-9D3C-76A824ABF984}"/>
              </a:ext>
            </a:extLst>
          </p:cNvPr>
          <p:cNvSpPr txBox="1"/>
          <p:nvPr/>
        </p:nvSpPr>
        <p:spPr>
          <a:xfrm>
            <a:off x="7484141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Leonardo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Ianotta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419841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" grpId="0"/>
      <p:bldP spid="54" grpId="0"/>
      <p:bldP spid="55" grpId="0"/>
      <p:bldP spid="56" grpId="0"/>
      <p:bldP spid="59" grpId="0"/>
      <p:bldP spid="6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69913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0" y="0"/>
            <a:ext cx="6629652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266937" y="1980068"/>
            <a:ext cx="511643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“Guerra fria” pelo ar-condicionado;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Nr</a:t>
            </a:r>
            <a:r>
              <a:rPr lang="pt-BR" sz="2400" dirty="0">
                <a:solidFill>
                  <a:schemeClr val="bg1"/>
                </a:solidFill>
              </a:rPr>
              <a:t> 17: 20°C a 23°C;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Iso</a:t>
            </a:r>
            <a:r>
              <a:rPr lang="pt-BR" sz="2400" dirty="0">
                <a:solidFill>
                  <a:schemeClr val="bg1"/>
                </a:solidFill>
              </a:rPr>
              <a:t>  9241: 20°C a 24°C no verão e  23°C a  26°C no inverno;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 Discussão sobre o frio vai além.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Estudos realizados;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Qual é a temperatura ideal?</a:t>
            </a:r>
          </a:p>
          <a:p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208410" y="1180514"/>
            <a:ext cx="2870104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TEMPERATURA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15B9DDF1-4F8A-44B6-9748-CB723C50DE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3630024"/>
              </p:ext>
            </p:extLst>
          </p:nvPr>
        </p:nvGraphicFramePr>
        <p:xfrm>
          <a:off x="6006089" y="1515411"/>
          <a:ext cx="6021110" cy="4717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0CC16BE8-BCAE-486F-B253-96A978F528C4}"/>
              </a:ext>
            </a:extLst>
          </p:cNvPr>
          <p:cNvSpPr txBox="1"/>
          <p:nvPr/>
        </p:nvSpPr>
        <p:spPr>
          <a:xfrm>
            <a:off x="7195417" y="6163696"/>
            <a:ext cx="39335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Fonte: Revista PLOS </a:t>
            </a:r>
            <a:r>
              <a:rPr lang="pt-BR" sz="1200" dirty="0" err="1"/>
              <a:t>One</a:t>
            </a:r>
            <a:r>
              <a:rPr lang="pt-BR" sz="1200" dirty="0"/>
              <a:t>/ Universidade do Sul da California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16F063B0-6CC2-4D50-919D-E63B728922FB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F2389579-9484-45D3-A05D-56471C7D193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2D7AEA00-2371-49F7-88DA-095B08C94C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01" y="34941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37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/>
      <p:bldP spid="16" grpId="0" animBg="1"/>
      <p:bldGraphic spid="4" grpId="0">
        <p:bldAsOne/>
      </p:bldGraphic>
      <p:bldP spid="5" grpId="0"/>
      <p:bldP spid="21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A limpeza de carpetes ajuda na qualidade do ar | Unifloor">
            <a:extLst>
              <a:ext uri="{FF2B5EF4-FFF2-40B4-BE49-F238E27FC236}">
                <a16:creationId xmlns:a16="http://schemas.microsoft.com/office/drawing/2014/main" id="{4E38E68E-3F6D-463B-AA75-A1B1613C38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3"/>
          <a:stretch/>
        </p:blipFill>
        <p:spPr bwMode="auto">
          <a:xfrm flipH="1">
            <a:off x="3668522" y="-1386"/>
            <a:ext cx="852347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2" y="-2772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5BA4FBCE-DDF0-45EC-9709-547B1CEC2F26}"/>
              </a:ext>
            </a:extLst>
          </p:cNvPr>
          <p:cNvSpPr txBox="1"/>
          <p:nvPr/>
        </p:nvSpPr>
        <p:spPr>
          <a:xfrm>
            <a:off x="1525426" y="1127927"/>
            <a:ext cx="3267308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UMIDADE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3D069E8-1772-4C7E-8085-DA1A1115BB1C}"/>
              </a:ext>
            </a:extLst>
          </p:cNvPr>
          <p:cNvSpPr txBox="1"/>
          <p:nvPr/>
        </p:nvSpPr>
        <p:spPr>
          <a:xfrm>
            <a:off x="1121617" y="2150416"/>
            <a:ext cx="44123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342900" indent="-342900"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Umidades abaixo de 30% e acima de 70%.</a:t>
            </a:r>
          </a:p>
          <a:p>
            <a:r>
              <a:rPr lang="pt-BR" dirty="0"/>
              <a:t>Proliferação de vírus e bactérias.</a:t>
            </a:r>
          </a:p>
          <a:p>
            <a:r>
              <a:rPr lang="pt-BR" dirty="0"/>
              <a:t>Alta transmissão de doenças;</a:t>
            </a:r>
          </a:p>
          <a:p>
            <a:r>
              <a:rPr lang="pt-BR" dirty="0"/>
              <a:t>NR 17 recomenda umidade relativa mínima de 40%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Logotipo&#10;&#10;Descrição gerada automaticamente">
            <a:extLst>
              <a:ext uri="{FF2B5EF4-FFF2-40B4-BE49-F238E27FC236}">
                <a16:creationId xmlns:a16="http://schemas.microsoft.com/office/drawing/2014/main" id="{C74BB3CA-5F45-465C-83A6-24BDCC132D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66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24" grpId="0" animBg="1"/>
      <p:bldP spid="25" grpId="0"/>
      <p:bldP spid="19" grpId="0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OMO ILUMINAR SEU ESCRITÓRIO: 5 DICAS INDISPENSÁVEIS - Total Light -  Iluminação em Geral">
            <a:extLst>
              <a:ext uri="{FF2B5EF4-FFF2-40B4-BE49-F238E27FC236}">
                <a16:creationId xmlns:a16="http://schemas.microsoft.com/office/drawing/2014/main" id="{A110A379-EE7C-423A-A851-61D209880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092" y="0"/>
            <a:ext cx="100116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14364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839110" y="1101317"/>
            <a:ext cx="3312009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LUMINOSIDADE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DB9D741-0AB2-4E25-AEA2-0AA5E81285D4}"/>
              </a:ext>
            </a:extLst>
          </p:cNvPr>
          <p:cNvSpPr txBox="1"/>
          <p:nvPr/>
        </p:nvSpPr>
        <p:spPr>
          <a:xfrm>
            <a:off x="1004194" y="2251994"/>
            <a:ext cx="50380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Verdadeira prisões para a mente.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Que fatores da iluminação prejudicam a saúde do trabalhador?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Diferença entre lux e lúmens;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Como evitar a fadiga visual?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NR 17;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5D1B75C-F3F9-4393-9AEB-AD1EC8B8B6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32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6" grpId="0" animBg="1"/>
      <p:bldP spid="14" grpId="0"/>
      <p:bldP spid="19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15" y="1954403"/>
            <a:ext cx="10112474" cy="2782223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58863"/>
      </p:ext>
    </p:extLst>
  </p:cSld>
  <p:clrMapOvr>
    <a:masterClrMapping/>
  </p:clrMapOvr>
  <p:transition spd="med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449" y="110156"/>
            <a:ext cx="5647033" cy="1553656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F680EF8-5675-42EE-80D6-22B8E952F070}"/>
              </a:ext>
            </a:extLst>
          </p:cNvPr>
          <p:cNvSpPr txBox="1"/>
          <p:nvPr/>
        </p:nvSpPr>
        <p:spPr>
          <a:xfrm>
            <a:off x="1275879" y="2098082"/>
            <a:ext cx="3575742" cy="553998"/>
          </a:xfrm>
          <a:prstGeom prst="rect">
            <a:avLst/>
          </a:prstGeom>
          <a:solidFill>
            <a:srgbClr val="00A3F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3000" dirty="0"/>
              <a:t>PRODUTIVIDADE</a:t>
            </a:r>
          </a:p>
        </p:txBody>
      </p:sp>
      <p:graphicFrame>
        <p:nvGraphicFramePr>
          <p:cNvPr id="20" name="Gráfico 19">
            <a:extLst>
              <a:ext uri="{FF2B5EF4-FFF2-40B4-BE49-F238E27FC236}">
                <a16:creationId xmlns:a16="http://schemas.microsoft.com/office/drawing/2014/main" id="{379D1EE1-3A71-4084-AA2E-B78E33705D24}"/>
              </a:ext>
            </a:extLst>
          </p:cNvPr>
          <p:cNvGraphicFramePr/>
          <p:nvPr/>
        </p:nvGraphicFramePr>
        <p:xfrm>
          <a:off x="5928750" y="1802684"/>
          <a:ext cx="5432443" cy="4506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21" name="CaixaDeTexto 20">
            <a:extLst>
              <a:ext uri="{FF2B5EF4-FFF2-40B4-BE49-F238E27FC236}">
                <a16:creationId xmlns:a16="http://schemas.microsoft.com/office/drawing/2014/main" id="{FE7AE70B-6180-44F5-B5B9-4B6A306534A2}"/>
              </a:ext>
            </a:extLst>
          </p:cNvPr>
          <p:cNvSpPr txBox="1"/>
          <p:nvPr/>
        </p:nvSpPr>
        <p:spPr>
          <a:xfrm>
            <a:off x="931381" y="3086350"/>
            <a:ext cx="402081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latin typeface="Bahnschrift Light" panose="020B0502040204020203" pitchFamily="34" charset="0"/>
                <a:cs typeface="Arial" panose="020B0604020202020204" pitchFamily="34" charset="0"/>
              </a:rPr>
              <a:t>De 1981 a 2018, a renda per capita do País cresceu 0,9%, enquanto a produtividade avançou apenas 0,4%.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81ECEA7-C648-47DC-B0C7-15769EF88857}"/>
              </a:ext>
            </a:extLst>
          </p:cNvPr>
          <p:cNvSpPr txBox="1"/>
          <p:nvPr/>
        </p:nvSpPr>
        <p:spPr>
          <a:xfrm>
            <a:off x="6263251" y="6408242"/>
            <a:ext cx="46323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500" dirty="0"/>
              <a:t>Fonte: Instituto de Economia da Fundação Getúlio Vargas </a:t>
            </a:r>
          </a:p>
        </p:txBody>
      </p:sp>
    </p:spTree>
    <p:extLst>
      <p:ext uri="{BB962C8B-B14F-4D97-AF65-F5344CB8AC3E}">
        <p14:creationId xmlns:p14="http://schemas.microsoft.com/office/powerpoint/2010/main" val="4232528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Graphic spid="20" grpId="0">
        <p:bldAsOne/>
      </p:bldGraphic>
      <p:bldP spid="21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039316B4-24DE-4C0D-818E-0B70EB9F6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4537891" y="5143244"/>
            <a:ext cx="285853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Umidade do ar</a:t>
            </a:r>
          </a:p>
        </p:txBody>
      </p:sp>
      <p:pic>
        <p:nvPicPr>
          <p:cNvPr id="24" name="Picture 6" descr="Benefícios físicos e mentais da respiração consciente">
            <a:extLst>
              <a:ext uri="{FF2B5EF4-FFF2-40B4-BE49-F238E27FC236}">
                <a16:creationId xmlns:a16="http://schemas.microsoft.com/office/drawing/2014/main" id="{34BEC70F-96E5-4E9D-8065-C92792F98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2" r="30867" b="-2"/>
          <a:stretch/>
        </p:blipFill>
        <p:spPr bwMode="auto">
          <a:xfrm>
            <a:off x="4319529" y="1830851"/>
            <a:ext cx="3294908" cy="3294910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22E13B7D-811A-453A-908C-F770DBB21F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2" t="1" r="21188" b="-4"/>
          <a:stretch/>
        </p:blipFill>
        <p:spPr bwMode="auto">
          <a:xfrm>
            <a:off x="2162703" y="2283271"/>
            <a:ext cx="2243969" cy="2535186"/>
          </a:xfrm>
          <a:custGeom>
            <a:avLst/>
            <a:gdLst/>
            <a:ahLst/>
            <a:cxnLst/>
            <a:rect l="l" t="t" r="r" b="b"/>
            <a:pathLst>
              <a:path w="2590737" h="2926956">
                <a:moveTo>
                  <a:pt x="1463478" y="0"/>
                </a:moveTo>
                <a:cubicBezTo>
                  <a:pt x="1867606" y="0"/>
                  <a:pt x="2233476" y="163805"/>
                  <a:pt x="2498313" y="428643"/>
                </a:cubicBezTo>
                <a:lnTo>
                  <a:pt x="2501029" y="431631"/>
                </a:lnTo>
                <a:lnTo>
                  <a:pt x="2445696" y="582811"/>
                </a:lnTo>
                <a:cubicBezTo>
                  <a:pt x="2374039" y="813196"/>
                  <a:pt x="2335437" y="1058145"/>
                  <a:pt x="2335437" y="1312109"/>
                </a:cubicBezTo>
                <a:cubicBezTo>
                  <a:pt x="2335437" y="1650728"/>
                  <a:pt x="2404063" y="1973319"/>
                  <a:pt x="2528166" y="2266732"/>
                </a:cubicBezTo>
                <a:lnTo>
                  <a:pt x="2590737" y="2396622"/>
                </a:lnTo>
                <a:lnTo>
                  <a:pt x="2498313" y="2498313"/>
                </a:lnTo>
                <a:cubicBezTo>
                  <a:pt x="2233476" y="2763151"/>
                  <a:pt x="1867606" y="2926956"/>
                  <a:pt x="1463478" y="2926956"/>
                </a:cubicBezTo>
                <a:cubicBezTo>
                  <a:pt x="655221" y="2926956"/>
                  <a:pt x="0" y="2271735"/>
                  <a:pt x="0" y="1463478"/>
                </a:cubicBezTo>
                <a:cubicBezTo>
                  <a:pt x="0" y="655221"/>
                  <a:pt x="655221" y="0"/>
                  <a:pt x="146347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A7D87715-5E01-4C04-9255-729251834A18}"/>
              </a:ext>
            </a:extLst>
          </p:cNvPr>
          <p:cNvSpPr txBox="1"/>
          <p:nvPr/>
        </p:nvSpPr>
        <p:spPr>
          <a:xfrm>
            <a:off x="2357114" y="4818457"/>
            <a:ext cx="246240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 marL="457200" indent="-457200">
              <a:buFont typeface="Wingdings" panose="05000000000000000000" pitchFamily="2" charset="2"/>
              <a:buChar char="Ø"/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0" indent="0">
              <a:buNone/>
            </a:pPr>
            <a:r>
              <a:rPr lang="pt-BR" sz="2500" dirty="0"/>
              <a:t>Temperatura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8A3D6397-62F9-48D6-A7A1-E5AA755CB96C}"/>
              </a:ext>
            </a:extLst>
          </p:cNvPr>
          <p:cNvSpPr txBox="1"/>
          <p:nvPr/>
        </p:nvSpPr>
        <p:spPr>
          <a:xfrm>
            <a:off x="7527649" y="4760543"/>
            <a:ext cx="2618064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pt-BR" sz="2500" dirty="0"/>
              <a:t>Luminosidade 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71F2EA3-30C9-4C05-B6E0-DA2341F172A3}"/>
              </a:ext>
            </a:extLst>
          </p:cNvPr>
          <p:cNvSpPr/>
          <p:nvPr/>
        </p:nvSpPr>
        <p:spPr>
          <a:xfrm>
            <a:off x="9302867" y="2196069"/>
            <a:ext cx="1528118" cy="148522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47744B4-F9DC-4087-8872-16CE8725333A}"/>
              </a:ext>
            </a:extLst>
          </p:cNvPr>
          <p:cNvSpPr/>
          <p:nvPr/>
        </p:nvSpPr>
        <p:spPr>
          <a:xfrm>
            <a:off x="9408777" y="2210712"/>
            <a:ext cx="1528118" cy="148522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6" name="Picture 4" descr="Como a iluminação do escritório pode afetar a produtividade">
            <a:extLst>
              <a:ext uri="{FF2B5EF4-FFF2-40B4-BE49-F238E27FC236}">
                <a16:creationId xmlns:a16="http://schemas.microsoft.com/office/drawing/2014/main" id="{5303C540-B1B6-43A4-8A41-09359D351D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7" r="38237" b="4"/>
          <a:stretch/>
        </p:blipFill>
        <p:spPr bwMode="auto">
          <a:xfrm>
            <a:off x="7538474" y="2210713"/>
            <a:ext cx="2232789" cy="2535186"/>
          </a:xfrm>
          <a:custGeom>
            <a:avLst/>
            <a:gdLst/>
            <a:ahLst/>
            <a:cxnLst/>
            <a:rect l="l" t="t" r="r" b="b"/>
            <a:pathLst>
              <a:path w="2577829" h="2926956">
                <a:moveTo>
                  <a:pt x="1114351" y="0"/>
                </a:moveTo>
                <a:cubicBezTo>
                  <a:pt x="1922608" y="0"/>
                  <a:pt x="2577829" y="655221"/>
                  <a:pt x="2577829" y="1463478"/>
                </a:cubicBezTo>
                <a:cubicBezTo>
                  <a:pt x="2577829" y="2271735"/>
                  <a:pt x="1922608" y="2926956"/>
                  <a:pt x="1114351" y="2926956"/>
                </a:cubicBezTo>
                <a:cubicBezTo>
                  <a:pt x="710223" y="2926956"/>
                  <a:pt x="344353" y="2763151"/>
                  <a:pt x="79516" y="2498313"/>
                </a:cubicBezTo>
                <a:lnTo>
                  <a:pt x="0" y="2410824"/>
                </a:lnTo>
                <a:lnTo>
                  <a:pt x="69413" y="2266732"/>
                </a:lnTo>
                <a:cubicBezTo>
                  <a:pt x="193516" y="1973319"/>
                  <a:pt x="262142" y="1650728"/>
                  <a:pt x="262142" y="1312109"/>
                </a:cubicBezTo>
                <a:cubicBezTo>
                  <a:pt x="262142" y="1058145"/>
                  <a:pt x="223540" y="813196"/>
                  <a:pt x="151883" y="582811"/>
                </a:cubicBezTo>
                <a:lnTo>
                  <a:pt x="91478" y="417771"/>
                </a:lnTo>
                <a:lnTo>
                  <a:pt x="183443" y="334187"/>
                </a:lnTo>
                <a:cubicBezTo>
                  <a:pt x="436418" y="125413"/>
                  <a:pt x="760739" y="0"/>
                  <a:pt x="111435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36895" y="4985767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793" y="59950"/>
            <a:ext cx="6420074" cy="1766341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87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7" grpId="0"/>
      <p:bldP spid="28" grpId="0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3605</TotalTime>
  <Words>234</Words>
  <Application>Microsoft Office PowerPoint</Application>
  <PresentationFormat>Widescreen</PresentationFormat>
  <Paragraphs>51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0" baseType="lpstr">
      <vt:lpstr>Aharoni</vt:lpstr>
      <vt:lpstr>Arial</vt:lpstr>
      <vt:lpstr>Bahnschrift Light</vt:lpstr>
      <vt:lpstr>Calibri</vt:lpstr>
      <vt:lpstr>Calibri Light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Beatriz Nascimento</dc:creator>
  <cp:lastModifiedBy>Giovanna Melo</cp:lastModifiedBy>
  <cp:revision>161</cp:revision>
  <dcterms:created xsi:type="dcterms:W3CDTF">2021-03-05T23:06:20Z</dcterms:created>
  <dcterms:modified xsi:type="dcterms:W3CDTF">2021-04-20T02:43:24Z</dcterms:modified>
</cp:coreProperties>
</file>

<file path=docProps/thumbnail.jpeg>
</file>